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3" r:id="rId4"/>
    <p:sldId id="258" r:id="rId5"/>
    <p:sldId id="259" r:id="rId6"/>
    <p:sldId id="260" r:id="rId7"/>
    <p:sldId id="266" r:id="rId8"/>
    <p:sldId id="271" r:id="rId9"/>
    <p:sldId id="272"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70" r:id="rId23"/>
    <p:sldId id="286" r:id="rId24"/>
    <p:sldId id="267" r:id="rId25"/>
    <p:sldId id="268"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1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7C5F30C7-8FBE-4B0F-96E2-BBE8AB17D77E}" type="datetimeFigureOut">
              <a:rPr lang="tr-TR" smtClean="0"/>
              <a:t>9.09.2022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384534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5F30C7-8FBE-4B0F-96E2-BBE8AB17D77E}" type="datetimeFigureOut">
              <a:rPr lang="tr-TR" smtClean="0"/>
              <a:t>9.09.2022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76860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5F30C7-8FBE-4B0F-96E2-BBE8AB17D77E}" type="datetimeFigureOut">
              <a:rPr lang="tr-TR" smtClean="0"/>
              <a:t>9.09.2022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1796910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5F30C7-8FBE-4B0F-96E2-BBE8AB17D77E}" type="datetimeFigureOut">
              <a:rPr lang="tr-TR" smtClean="0"/>
              <a:t>9.09.2022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364462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7C5F30C7-8FBE-4B0F-96E2-BBE8AB17D77E}" type="datetimeFigureOut">
              <a:rPr lang="tr-TR" smtClean="0"/>
              <a:t>9.09.2022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217981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7C5F30C7-8FBE-4B0F-96E2-BBE8AB17D77E}" type="datetimeFigureOut">
              <a:rPr lang="tr-TR" smtClean="0"/>
              <a:t>9.09.2022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3133956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7C5F30C7-8FBE-4B0F-96E2-BBE8AB17D77E}" type="datetimeFigureOut">
              <a:rPr lang="tr-TR" smtClean="0"/>
              <a:t>9.09.2022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304002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7C5F30C7-8FBE-4B0F-96E2-BBE8AB17D77E}" type="datetimeFigureOut">
              <a:rPr lang="tr-TR" smtClean="0"/>
              <a:t>9.09.2022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291634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7C5F30C7-8FBE-4B0F-96E2-BBE8AB17D77E}" type="datetimeFigureOut">
              <a:rPr lang="tr-TR" smtClean="0"/>
              <a:t>9.09.2022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210348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C5F30C7-8FBE-4B0F-96E2-BBE8AB17D77E}" type="datetimeFigureOut">
              <a:rPr lang="tr-TR" smtClean="0"/>
              <a:t>9.09.2022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7428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C5F30C7-8FBE-4B0F-96E2-BBE8AB17D77E}" type="datetimeFigureOut">
              <a:rPr lang="tr-TR" smtClean="0"/>
              <a:t>9.09.2022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82CF034-9DB7-47AB-A3A2-7FDC2F9F6AC4}" type="slidenum">
              <a:rPr lang="tr-TR" smtClean="0"/>
              <a:t>‹#›</a:t>
            </a:fld>
            <a:endParaRPr lang="tr-TR"/>
          </a:p>
        </p:txBody>
      </p:sp>
    </p:spTree>
    <p:extLst>
      <p:ext uri="{BB962C8B-B14F-4D97-AF65-F5344CB8AC3E}">
        <p14:creationId xmlns:p14="http://schemas.microsoft.com/office/powerpoint/2010/main" val="2671762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F30C7-8FBE-4B0F-96E2-BBE8AB17D77E}" type="datetimeFigureOut">
              <a:rPr lang="tr-TR" smtClean="0"/>
              <a:t>9.09.2022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CF034-9DB7-47AB-A3A2-7FDC2F9F6AC4}" type="slidenum">
              <a:rPr lang="tr-TR" smtClean="0"/>
              <a:t>‹#›</a:t>
            </a:fld>
            <a:endParaRPr lang="tr-TR"/>
          </a:p>
        </p:txBody>
      </p:sp>
    </p:spTree>
    <p:extLst>
      <p:ext uri="{BB962C8B-B14F-4D97-AF65-F5344CB8AC3E}">
        <p14:creationId xmlns:p14="http://schemas.microsoft.com/office/powerpoint/2010/main" val="3981920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673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4558684" cy="369332"/>
          </a:xfrm>
          <a:prstGeom prst="rect">
            <a:avLst/>
          </a:prstGeom>
        </p:spPr>
        <p:txBody>
          <a:bodyPr wrap="none">
            <a:spAutoFit/>
          </a:bodyPr>
          <a:lstStyle/>
          <a:p>
            <a:r>
              <a:rPr lang="tr-TR" b="1" i="1" dirty="0">
                <a:latin typeface="Calibri" panose="020F0502020204030204" pitchFamily="34" charset="0"/>
                <a:ea typeface="Calibri" panose="020F0502020204030204" pitchFamily="34" charset="0"/>
                <a:cs typeface="Arial" panose="020B0604020202020204" pitchFamily="34" charset="0"/>
              </a:rPr>
              <a:t>Ekranda görüntülenen bilgi miktarı yeterli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51288"/>
            <a:ext cx="5245100" cy="2546350"/>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824938" y="1951288"/>
            <a:ext cx="5773504" cy="2546350"/>
          </a:xfrm>
          <a:prstGeom prst="rect">
            <a:avLst/>
          </a:prstGeom>
          <a:noFill/>
          <a:ln>
            <a:noFill/>
          </a:ln>
        </p:spPr>
      </p:pic>
      <p:sp>
        <p:nvSpPr>
          <p:cNvPr id="8" name="Dikdörtgen 7"/>
          <p:cNvSpPr/>
          <p:nvPr/>
        </p:nvSpPr>
        <p:spPr>
          <a:xfrm>
            <a:off x="241560" y="4858586"/>
            <a:ext cx="11356882"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a:t>
            </a:r>
            <a:r>
              <a:rPr lang="tr-TR" i="1" dirty="0" smtClean="0">
                <a:latin typeface="Calibri" panose="020F0502020204030204" pitchFamily="34" charset="0"/>
                <a:ea typeface="Calibri" panose="020F0502020204030204" pitchFamily="34" charset="0"/>
                <a:cs typeface="Arial" panose="020B0604020202020204" pitchFamily="34" charset="0"/>
              </a:rPr>
              <a:t>bu </a:t>
            </a:r>
            <a:r>
              <a:rPr lang="tr-TR" i="1" dirty="0">
                <a:latin typeface="Calibri" panose="020F0502020204030204" pitchFamily="34" charset="0"/>
                <a:ea typeface="Calibri" panose="020F0502020204030204" pitchFamily="34" charset="0"/>
                <a:cs typeface="Arial" panose="020B0604020202020204" pitchFamily="34" charset="0"/>
              </a:rPr>
              <a:t>soruda yığılım 4. Seçenekte olmuştur. Ortalama </a:t>
            </a:r>
            <a:r>
              <a:rPr lang="tr-TR" i="1" dirty="0" smtClean="0">
                <a:latin typeface="Calibri" panose="020F0502020204030204" pitchFamily="34" charset="0"/>
                <a:ea typeface="Calibri" panose="020F0502020204030204" pitchFamily="34" charset="0"/>
                <a:cs typeface="Arial" panose="020B0604020202020204" pitchFamily="34" charset="0"/>
              </a:rPr>
              <a:t>değeri göz </a:t>
            </a:r>
            <a:r>
              <a:rPr lang="tr-TR" i="1" dirty="0">
                <a:latin typeface="Calibri" panose="020F0502020204030204" pitchFamily="34" charset="0"/>
                <a:ea typeface="Calibri" panose="020F0502020204030204" pitchFamily="34" charset="0"/>
                <a:cs typeface="Arial" panose="020B0604020202020204" pitchFamily="34" charset="0"/>
              </a:rPr>
              <a:t>önünde bulundurduğumuzda 5 üzerinden 3.97 değeri elde edilmiştir yani kullanıcıların çoğu ekranda görüntülenen bilgi miktarı sorusuna ortalama ve üzeri cevabı vermiştir.</a:t>
            </a:r>
          </a:p>
        </p:txBody>
      </p:sp>
    </p:spTree>
    <p:extLst>
      <p:ext uri="{BB962C8B-B14F-4D97-AF65-F5344CB8AC3E}">
        <p14:creationId xmlns:p14="http://schemas.microsoft.com/office/powerpoint/2010/main" val="501827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1754006" cy="369332"/>
          </a:xfrm>
          <a:prstGeom prst="rect">
            <a:avLst/>
          </a:prstGeom>
        </p:spPr>
        <p:txBody>
          <a:bodyPr wrap="none">
            <a:spAutoFit/>
          </a:bodyPr>
          <a:lstStyle/>
          <a:p>
            <a:r>
              <a:rPr lang="tr-TR" b="1" i="1" dirty="0"/>
              <a:t>Arayüz sade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13022"/>
            <a:ext cx="5244840" cy="2544178"/>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785351" y="1913022"/>
            <a:ext cx="6029660" cy="2544178"/>
          </a:xfrm>
          <a:prstGeom prst="rect">
            <a:avLst/>
          </a:prstGeom>
          <a:noFill/>
          <a:ln>
            <a:noFill/>
          </a:ln>
        </p:spPr>
      </p:pic>
      <p:sp>
        <p:nvSpPr>
          <p:cNvPr id="8" name="Dikdörtgen 7"/>
          <p:cNvSpPr/>
          <p:nvPr/>
        </p:nvSpPr>
        <p:spPr>
          <a:xfrm>
            <a:off x="241560" y="4874114"/>
            <a:ext cx="11573451"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5. Seçenekte olmuştur. Ortalama değeri göz önünde bulundurduğumuzda 5 üzerinden 4.3 değeri elde edilmiştir yani kullanıcıların çoğu arayüz hakkındaki düşünceleriniz sorusuna sade cevabını vermiştir.</a:t>
            </a:r>
          </a:p>
        </p:txBody>
      </p:sp>
    </p:spTree>
    <p:extLst>
      <p:ext uri="{BB962C8B-B14F-4D97-AF65-F5344CB8AC3E}">
        <p14:creationId xmlns:p14="http://schemas.microsoft.com/office/powerpoint/2010/main" val="1055035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2060692" cy="369332"/>
          </a:xfrm>
          <a:prstGeom prst="rect">
            <a:avLst/>
          </a:prstGeom>
        </p:spPr>
        <p:txBody>
          <a:bodyPr wrap="none">
            <a:spAutoFit/>
          </a:bodyPr>
          <a:lstStyle/>
          <a:p>
            <a:r>
              <a:rPr lang="tr-TR" b="1" i="1" dirty="0"/>
              <a:t>Başlıklar tutarlı mı?</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59" y="1925184"/>
            <a:ext cx="5329061" cy="2562593"/>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919537" y="1925184"/>
            <a:ext cx="5979695" cy="2562593"/>
          </a:xfrm>
          <a:prstGeom prst="rect">
            <a:avLst/>
          </a:prstGeom>
          <a:noFill/>
          <a:ln>
            <a:noFill/>
          </a:ln>
        </p:spPr>
      </p:pic>
      <p:sp>
        <p:nvSpPr>
          <p:cNvPr id="8" name="Dikdörtgen 7"/>
          <p:cNvSpPr/>
          <p:nvPr/>
        </p:nvSpPr>
        <p:spPr>
          <a:xfrm>
            <a:off x="241559" y="4916853"/>
            <a:ext cx="11657672"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4.3 değeri elde edilmiştir yani kullanıcıların çoğu başlıkların tutarlı olduğunu düşünmektedir.</a:t>
            </a:r>
          </a:p>
        </p:txBody>
      </p:sp>
    </p:spTree>
    <p:extLst>
      <p:ext uri="{BB962C8B-B14F-4D97-AF65-F5344CB8AC3E}">
        <p14:creationId xmlns:p14="http://schemas.microsoft.com/office/powerpoint/2010/main" val="2140190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2557110" cy="369332"/>
          </a:xfrm>
          <a:prstGeom prst="rect">
            <a:avLst/>
          </a:prstGeom>
        </p:spPr>
        <p:txBody>
          <a:bodyPr wrap="none">
            <a:spAutoFit/>
          </a:bodyPr>
          <a:lstStyle/>
          <a:p>
            <a:r>
              <a:rPr lang="tr-TR" b="1" i="1" dirty="0"/>
              <a:t>Menüler anlaşılabilir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59" y="1877894"/>
            <a:ext cx="5172651" cy="2609885"/>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704305" y="1877894"/>
            <a:ext cx="6158832" cy="2609885"/>
          </a:xfrm>
          <a:prstGeom prst="rect">
            <a:avLst/>
          </a:prstGeom>
          <a:noFill/>
          <a:ln>
            <a:noFill/>
          </a:ln>
        </p:spPr>
      </p:pic>
      <p:sp>
        <p:nvSpPr>
          <p:cNvPr id="8" name="Dikdörtgen 7"/>
          <p:cNvSpPr/>
          <p:nvPr/>
        </p:nvSpPr>
        <p:spPr>
          <a:xfrm>
            <a:off x="241559" y="4869565"/>
            <a:ext cx="11621578"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4.17 değeri elde edilmiştir yani kullanıcıların çoğu menülerin anlaşılabilirliği sorusuna kolay cevabını vermiştir.</a:t>
            </a:r>
          </a:p>
        </p:txBody>
      </p:sp>
    </p:spTree>
    <p:extLst>
      <p:ext uri="{BB962C8B-B14F-4D97-AF65-F5344CB8AC3E}">
        <p14:creationId xmlns:p14="http://schemas.microsoft.com/office/powerpoint/2010/main" val="448849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5161862" cy="369332"/>
          </a:xfrm>
          <a:prstGeom prst="rect">
            <a:avLst/>
          </a:prstGeom>
        </p:spPr>
        <p:txBody>
          <a:bodyPr wrap="none">
            <a:spAutoFit/>
          </a:bodyPr>
          <a:lstStyle/>
          <a:p>
            <a:r>
              <a:rPr lang="tr-TR" b="1" i="1" dirty="0"/>
              <a:t>Uygulamanın tasarımı tam olması gerektiği gibi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27459"/>
            <a:ext cx="5425314" cy="2548288"/>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968064" y="1927459"/>
            <a:ext cx="5907104" cy="2548288"/>
          </a:xfrm>
          <a:prstGeom prst="rect">
            <a:avLst/>
          </a:prstGeom>
          <a:noFill/>
          <a:ln>
            <a:noFill/>
          </a:ln>
        </p:spPr>
      </p:pic>
      <p:sp>
        <p:nvSpPr>
          <p:cNvPr id="8" name="Dikdörtgen 7"/>
          <p:cNvSpPr/>
          <p:nvPr/>
        </p:nvSpPr>
        <p:spPr>
          <a:xfrm>
            <a:off x="241560" y="4907098"/>
            <a:ext cx="11633608"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ve 5.  Seçeneklerde olmuştur. Ortalama değeri göz önünde bulundurduğumuzda 5 üzerinden 4.07 değeri elde edilmiştir yani kullanıcıların çoğu uygulamanın tasarımı tam olması gerektiği gibi sorusuna katılıyorum cevabını vermiştir.</a:t>
            </a:r>
          </a:p>
        </p:txBody>
      </p:sp>
    </p:spTree>
    <p:extLst>
      <p:ext uri="{BB962C8B-B14F-4D97-AF65-F5344CB8AC3E}">
        <p14:creationId xmlns:p14="http://schemas.microsoft.com/office/powerpoint/2010/main" val="3637079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4829464" cy="369332"/>
          </a:xfrm>
          <a:prstGeom prst="rect">
            <a:avLst/>
          </a:prstGeom>
        </p:spPr>
        <p:txBody>
          <a:bodyPr wrap="none">
            <a:spAutoFit/>
          </a:bodyPr>
          <a:lstStyle/>
          <a:p>
            <a:r>
              <a:rPr lang="tr-TR" b="1" i="1" dirty="0"/>
              <a:t>Uygulamanın işleyişini öğrenme zamanı kısa mı?</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31821"/>
            <a:ext cx="5353124" cy="2580021"/>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928728" y="1931821"/>
            <a:ext cx="5922378" cy="2580021"/>
          </a:xfrm>
          <a:prstGeom prst="rect">
            <a:avLst/>
          </a:prstGeom>
          <a:noFill/>
          <a:ln>
            <a:noFill/>
          </a:ln>
        </p:spPr>
      </p:pic>
      <p:sp>
        <p:nvSpPr>
          <p:cNvPr id="8" name="Dikdörtgen 7"/>
          <p:cNvSpPr/>
          <p:nvPr/>
        </p:nvSpPr>
        <p:spPr>
          <a:xfrm>
            <a:off x="241560" y="4947555"/>
            <a:ext cx="11609546"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4.07 değeri elde edilmiştir yani kullanıcılar uygulamanın işleyişini öğrenme zamanının kısa olduğunu düşünmektedir.</a:t>
            </a:r>
          </a:p>
        </p:txBody>
      </p:sp>
    </p:spTree>
    <p:extLst>
      <p:ext uri="{BB962C8B-B14F-4D97-AF65-F5344CB8AC3E}">
        <p14:creationId xmlns:p14="http://schemas.microsoft.com/office/powerpoint/2010/main" val="2553097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5081776" cy="369332"/>
          </a:xfrm>
          <a:prstGeom prst="rect">
            <a:avLst/>
          </a:prstGeom>
        </p:spPr>
        <p:txBody>
          <a:bodyPr wrap="none">
            <a:spAutoFit/>
          </a:bodyPr>
          <a:lstStyle/>
          <a:p>
            <a:r>
              <a:rPr lang="tr-TR" b="1" i="1" dirty="0"/>
              <a:t>Uygulama ekranındaki karakterlerin okunabilir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59141"/>
            <a:ext cx="5593756" cy="2697079"/>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6192253" y="1959140"/>
            <a:ext cx="5670884" cy="2697079"/>
          </a:xfrm>
          <a:prstGeom prst="rect">
            <a:avLst/>
          </a:prstGeom>
          <a:noFill/>
          <a:ln>
            <a:noFill/>
          </a:ln>
        </p:spPr>
      </p:pic>
      <p:sp>
        <p:nvSpPr>
          <p:cNvPr id="8" name="Dikdörtgen 7"/>
          <p:cNvSpPr/>
          <p:nvPr/>
        </p:nvSpPr>
        <p:spPr>
          <a:xfrm>
            <a:off x="241560" y="5119252"/>
            <a:ext cx="11621576"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4.07 değeri elde edilmiştir yani kullanıcılar uygulama ekranındaki karakterlerin okunabilirliğinin kolay olduğunu düşünmektedir.</a:t>
            </a:r>
          </a:p>
        </p:txBody>
      </p:sp>
    </p:spTree>
    <p:extLst>
      <p:ext uri="{BB962C8B-B14F-4D97-AF65-F5344CB8AC3E}">
        <p14:creationId xmlns:p14="http://schemas.microsoft.com/office/powerpoint/2010/main" val="1285781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3225307" cy="369332"/>
          </a:xfrm>
          <a:prstGeom prst="rect">
            <a:avLst/>
          </a:prstGeom>
        </p:spPr>
        <p:txBody>
          <a:bodyPr wrap="none">
            <a:spAutoFit/>
          </a:bodyPr>
          <a:lstStyle/>
          <a:p>
            <a:r>
              <a:rPr lang="tr-TR" b="1" i="1" dirty="0"/>
              <a:t>İstenen teste ulaşmak kolay mı?</a:t>
            </a:r>
            <a:endParaRPr lang="tr-TR" i="1" dirty="0"/>
          </a:p>
        </p:txBody>
      </p:sp>
      <p:pic>
        <p:nvPicPr>
          <p:cNvPr id="7" name="Resim 6"/>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20038"/>
            <a:ext cx="5690008" cy="2700087"/>
          </a:xfrm>
          <a:prstGeom prst="rect">
            <a:avLst/>
          </a:prstGeom>
          <a:noFill/>
          <a:ln>
            <a:noFill/>
          </a:ln>
        </p:spPr>
      </p:pic>
      <p:pic>
        <p:nvPicPr>
          <p:cNvPr id="8" name="Resim 7"/>
          <p:cNvPicPr/>
          <p:nvPr/>
        </p:nvPicPr>
        <p:blipFill>
          <a:blip r:embed="rId4">
            <a:extLst>
              <a:ext uri="{28A0092B-C50C-407E-A947-70E740481C1C}">
                <a14:useLocalDpi xmlns:a14="http://schemas.microsoft.com/office/drawing/2010/main" val="0"/>
              </a:ext>
            </a:extLst>
          </a:blip>
          <a:srcRect/>
          <a:stretch>
            <a:fillRect/>
          </a:stretch>
        </p:blipFill>
        <p:spPr bwMode="auto">
          <a:xfrm>
            <a:off x="6336499" y="1920037"/>
            <a:ext cx="5526638" cy="2700087"/>
          </a:xfrm>
          <a:prstGeom prst="rect">
            <a:avLst/>
          </a:prstGeom>
          <a:noFill/>
          <a:ln>
            <a:noFill/>
          </a:ln>
        </p:spPr>
      </p:pic>
      <p:sp>
        <p:nvSpPr>
          <p:cNvPr id="9" name="Dikdörtgen 8"/>
          <p:cNvSpPr/>
          <p:nvPr/>
        </p:nvSpPr>
        <p:spPr>
          <a:xfrm>
            <a:off x="241560" y="5044054"/>
            <a:ext cx="11621576"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4.13 değeri elde edilmiştir yani kullanıcılar istenen teste ulaşmanın basit olduğu düşünülmektedir.</a:t>
            </a:r>
          </a:p>
        </p:txBody>
      </p:sp>
    </p:spTree>
    <p:extLst>
      <p:ext uri="{BB962C8B-B14F-4D97-AF65-F5344CB8AC3E}">
        <p14:creationId xmlns:p14="http://schemas.microsoft.com/office/powerpoint/2010/main" val="2957990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6267357" cy="369332"/>
          </a:xfrm>
          <a:prstGeom prst="rect">
            <a:avLst/>
          </a:prstGeom>
        </p:spPr>
        <p:txBody>
          <a:bodyPr wrap="none">
            <a:spAutoFit/>
          </a:bodyPr>
          <a:lstStyle/>
          <a:p>
            <a:r>
              <a:rPr lang="tr-TR" b="1" i="1" dirty="0"/>
              <a:t>Yapılacak her iş için kat edilmesi gereken aşama sayısı fazla mı?</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48949"/>
            <a:ext cx="5545629" cy="2659146"/>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6167522" y="1948949"/>
            <a:ext cx="5707646" cy="2659146"/>
          </a:xfrm>
          <a:prstGeom prst="rect">
            <a:avLst/>
          </a:prstGeom>
          <a:noFill/>
          <a:ln>
            <a:noFill/>
          </a:ln>
        </p:spPr>
      </p:pic>
      <p:sp>
        <p:nvSpPr>
          <p:cNvPr id="8" name="Dikdörtgen 7"/>
          <p:cNvSpPr/>
          <p:nvPr/>
        </p:nvSpPr>
        <p:spPr>
          <a:xfrm>
            <a:off x="72189" y="5060936"/>
            <a:ext cx="11633608"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4.23 değeri elde edilmiştir yani kullanıcılar yapılacak her iş için kat edilmesi gereken aşama sayısının uygun sayıda olduğunu düşünmektedir.</a:t>
            </a:r>
          </a:p>
        </p:txBody>
      </p:sp>
    </p:spTree>
    <p:extLst>
      <p:ext uri="{BB962C8B-B14F-4D97-AF65-F5344CB8AC3E}">
        <p14:creationId xmlns:p14="http://schemas.microsoft.com/office/powerpoint/2010/main" val="1145334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2819490" cy="369332"/>
          </a:xfrm>
          <a:prstGeom prst="rect">
            <a:avLst/>
          </a:prstGeom>
        </p:spPr>
        <p:txBody>
          <a:bodyPr wrap="none">
            <a:spAutoFit/>
          </a:bodyPr>
          <a:lstStyle/>
          <a:p>
            <a:r>
              <a:rPr lang="tr-TR" b="1" i="1" dirty="0"/>
              <a:t>Uygulama kullanılabilir mi?</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60" y="1962149"/>
            <a:ext cx="5641882" cy="2580005"/>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6247897" y="1962150"/>
            <a:ext cx="5555081" cy="2580005"/>
          </a:xfrm>
          <a:prstGeom prst="rect">
            <a:avLst/>
          </a:prstGeom>
          <a:noFill/>
          <a:ln>
            <a:noFill/>
          </a:ln>
        </p:spPr>
      </p:pic>
      <p:sp>
        <p:nvSpPr>
          <p:cNvPr id="8" name="Dikdörtgen 7"/>
          <p:cNvSpPr/>
          <p:nvPr/>
        </p:nvSpPr>
        <p:spPr>
          <a:xfrm>
            <a:off x="241560" y="5008195"/>
            <a:ext cx="11561418"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4.33 değeri elde edilmiştir yani kullanıcılar uygulamanın kullanılabilir olduğunu düşünmektedir.</a:t>
            </a:r>
          </a:p>
        </p:txBody>
      </p:sp>
    </p:spTree>
    <p:extLst>
      <p:ext uri="{BB962C8B-B14F-4D97-AF65-F5344CB8AC3E}">
        <p14:creationId xmlns:p14="http://schemas.microsoft.com/office/powerpoint/2010/main" val="965615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PERSONAPP MOBİL UYGULAMA</a:t>
            </a:r>
            <a:endParaRPr lang="tr-TR" sz="2400" b="1" i="1" dirty="0"/>
          </a:p>
        </p:txBody>
      </p:sp>
      <p:sp>
        <p:nvSpPr>
          <p:cNvPr id="5" name="Metin kutusu 4"/>
          <p:cNvSpPr txBox="1"/>
          <p:nvPr/>
        </p:nvSpPr>
        <p:spPr>
          <a:xfrm>
            <a:off x="241558" y="1262867"/>
            <a:ext cx="3007895" cy="369332"/>
          </a:xfrm>
          <a:prstGeom prst="rect">
            <a:avLst/>
          </a:prstGeom>
          <a:noFill/>
        </p:spPr>
        <p:txBody>
          <a:bodyPr wrap="square" rtlCol="0">
            <a:spAutoFit/>
          </a:bodyPr>
          <a:lstStyle/>
          <a:p>
            <a:r>
              <a:rPr lang="tr-TR" b="1" i="1" dirty="0" smtClean="0">
                <a:cs typeface="Times New Roman" panose="02020603050405020304" pitchFamily="18" charset="0"/>
              </a:rPr>
              <a:t>Proje Hedefi</a:t>
            </a:r>
            <a:endParaRPr lang="tr-TR" b="1" i="1" dirty="0">
              <a:cs typeface="Times New Roman" panose="02020603050405020304" pitchFamily="18" charset="0"/>
            </a:endParaRPr>
          </a:p>
        </p:txBody>
      </p:sp>
      <p:sp>
        <p:nvSpPr>
          <p:cNvPr id="7" name="Dikdörtgen 6"/>
          <p:cNvSpPr/>
          <p:nvPr/>
        </p:nvSpPr>
        <p:spPr>
          <a:xfrm>
            <a:off x="241558" y="1632199"/>
            <a:ext cx="9640377" cy="1277786"/>
          </a:xfrm>
          <a:prstGeom prst="rect">
            <a:avLst/>
          </a:prstGeom>
        </p:spPr>
        <p:txBody>
          <a:bodyPr wrap="square">
            <a:spAutoFit/>
          </a:bodyPr>
          <a:lstStyle/>
          <a:p>
            <a:pPr>
              <a:lnSpc>
                <a:spcPct val="107000"/>
              </a:lnSpc>
              <a:spcAft>
                <a:spcPts val="800"/>
              </a:spcAft>
            </a:pPr>
            <a:r>
              <a:rPr lang="tr-TR" i="1" dirty="0" smtClean="0">
                <a:ea typeface="Calibri" panose="020F0502020204030204" pitchFamily="34" charset="0"/>
                <a:cs typeface="Calibri" panose="020F0502020204030204" pitchFamily="34" charset="0"/>
              </a:rPr>
              <a:t>PersonApp uygulaması </a:t>
            </a:r>
            <a:r>
              <a:rPr lang="tr-TR" i="1" dirty="0">
                <a:ea typeface="Calibri" panose="020F0502020204030204" pitchFamily="34" charset="0"/>
                <a:cs typeface="Calibri" panose="020F0502020204030204" pitchFamily="34" charset="0"/>
              </a:rPr>
              <a:t>appinventor ile oluşturulmuş eğlence amaçlı bir uygulamadır. Projenin hedefi tüm kullanıcıları kapsamaktadır. Bu platform kullanıcıların 6 kategoriden istedikleri testi çözerek test sonucuna göre ortaya çıkan kişilik analizini okuyarak kendilerini daha iyi tanımalarını ve eğlenceli vakit geçirmelerini amaçlamıştır.</a:t>
            </a:r>
            <a:endParaRPr lang="tr-TR" sz="1400" dirty="0">
              <a:effectLst/>
              <a:ea typeface="Calibri" panose="020F0502020204030204" pitchFamily="34" charset="0"/>
              <a:cs typeface="Times New Roman" panose="02020603050405020304" pitchFamily="18" charset="0"/>
            </a:endParaRPr>
          </a:p>
        </p:txBody>
      </p:sp>
      <p:sp>
        <p:nvSpPr>
          <p:cNvPr id="8" name="Dikdörtgen 7"/>
          <p:cNvSpPr/>
          <p:nvPr/>
        </p:nvSpPr>
        <p:spPr>
          <a:xfrm>
            <a:off x="241557" y="3443567"/>
            <a:ext cx="9640377" cy="2256323"/>
          </a:xfrm>
          <a:prstGeom prst="rect">
            <a:avLst/>
          </a:prstGeom>
        </p:spPr>
        <p:txBody>
          <a:bodyPr wrap="square">
            <a:spAutoFit/>
          </a:bodyPr>
          <a:lstStyle/>
          <a:p>
            <a:pPr>
              <a:lnSpc>
                <a:spcPct val="107000"/>
              </a:lnSpc>
              <a:spcAft>
                <a:spcPts val="800"/>
              </a:spcAft>
            </a:pPr>
            <a:r>
              <a:rPr lang="tr-TR" b="1" i="1" dirty="0">
                <a:ea typeface="Calibri" panose="020F0502020204030204" pitchFamily="34" charset="0"/>
                <a:cs typeface="Calibri" panose="020F0502020204030204" pitchFamily="34" charset="0"/>
              </a:rPr>
              <a:t>Ürün Perspektifi</a:t>
            </a:r>
            <a:endParaRPr lang="tr-TR" sz="1400" b="1" dirty="0" smtClean="0">
              <a:effectLst/>
              <a:ea typeface="Calibri" panose="020F0502020204030204" pitchFamily="34" charset="0"/>
              <a:cs typeface="Times New Roman" panose="02020603050405020304" pitchFamily="18" charset="0"/>
            </a:endParaRPr>
          </a:p>
          <a:p>
            <a:pPr>
              <a:lnSpc>
                <a:spcPct val="107000"/>
              </a:lnSpc>
              <a:spcAft>
                <a:spcPts val="800"/>
              </a:spcAft>
            </a:pPr>
            <a:r>
              <a:rPr lang="tr-TR" i="1" dirty="0">
                <a:solidFill>
                  <a:srgbClr val="000000"/>
                </a:solidFill>
                <a:ea typeface="Times New Roman" panose="02020603050405020304" pitchFamily="18" charset="0"/>
                <a:cs typeface="Calibri" panose="020F0502020204030204" pitchFamily="34" charset="0"/>
              </a:rPr>
              <a:t>Kişilik Testi mobil uygulaması kullanıcıların eğlenceli vakit geçirerek, çözdükleri testler sayesinde kendilerini tanımalarını sağlayacak bir uygulamadır. Herhangi bir mobil uygulamanın alt ürünü değildir. Neotempo ve Onedio platformlarına alternatif olarak tasarlanmıştır. Hiçbir ücret talep etmeyen, ticari olmayan bir uygulama olan kişilik testi mobil uygulaması genel olarak okuma yazma ve telefon kullanmayı bilen tüm yaş kitlesinin eğlence ve kendini tanıma ihtiyaçlarını karşılamayı hedefliyor.</a:t>
            </a:r>
            <a:endParaRPr lang="tr-TR"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2547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3449534" cy="369332"/>
          </a:xfrm>
          <a:prstGeom prst="rect">
            <a:avLst/>
          </a:prstGeom>
        </p:spPr>
        <p:txBody>
          <a:bodyPr wrap="none">
            <a:spAutoFit/>
          </a:bodyPr>
          <a:lstStyle/>
          <a:p>
            <a:r>
              <a:rPr lang="tr-TR" b="1" i="1" dirty="0"/>
              <a:t>Destek bölümü yardımcı oldu mu?</a:t>
            </a:r>
            <a:endParaRPr lang="tr-TR"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41559" y="1920038"/>
            <a:ext cx="5280935" cy="2531645"/>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5880769" y="1920038"/>
            <a:ext cx="5922210" cy="2531645"/>
          </a:xfrm>
          <a:prstGeom prst="rect">
            <a:avLst/>
          </a:prstGeom>
          <a:noFill/>
          <a:ln>
            <a:noFill/>
          </a:ln>
        </p:spPr>
      </p:pic>
      <p:sp>
        <p:nvSpPr>
          <p:cNvPr id="8" name="Dikdörtgen 7"/>
          <p:cNvSpPr/>
          <p:nvPr/>
        </p:nvSpPr>
        <p:spPr>
          <a:xfrm>
            <a:off x="241559" y="4875613"/>
            <a:ext cx="11561420" cy="981423"/>
          </a:xfrm>
          <a:prstGeom prst="rect">
            <a:avLst/>
          </a:prstGeom>
        </p:spPr>
        <p:txBody>
          <a:bodyPr wrap="square">
            <a:spAutoFit/>
          </a:bodyPr>
          <a:lstStyle/>
          <a:p>
            <a:pPr marL="449580">
              <a:lnSpc>
                <a:spcPct val="107000"/>
              </a:lnSpc>
              <a:spcAft>
                <a:spcPts val="800"/>
              </a:spcAft>
            </a:pPr>
            <a:r>
              <a:rPr lang="tr-TR" i="1" dirty="0">
                <a:latin typeface="Calibri" panose="020F0502020204030204" pitchFamily="34" charset="0"/>
                <a:ea typeface="Calibri" panose="020F0502020204030204" pitchFamily="34" charset="0"/>
                <a:cs typeface="Arial" panose="020B0604020202020204" pitchFamily="34" charset="0"/>
              </a:rPr>
              <a:t>Yukarıdaki grafik incelendiğinde anketi dolduranların verdiği dönütlere göre bu soruda yığılım 4. Seçenekte olmuştur. Ortalama değeri göz önünde bulundurduğumuzda 5 üzerinden 4.07 değeri elde edilmiştir yani kullanıcılar destek bölümünün yararlı olduğunu düşünmektedir.</a:t>
            </a:r>
          </a:p>
        </p:txBody>
      </p:sp>
    </p:spTree>
    <p:extLst>
      <p:ext uri="{BB962C8B-B14F-4D97-AF65-F5344CB8AC3E}">
        <p14:creationId xmlns:p14="http://schemas.microsoft.com/office/powerpoint/2010/main" val="23931836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5" name="Dikdörtgen 4"/>
          <p:cNvSpPr/>
          <p:nvPr/>
        </p:nvSpPr>
        <p:spPr>
          <a:xfrm>
            <a:off x="241560" y="1126776"/>
            <a:ext cx="4068101" cy="369332"/>
          </a:xfrm>
          <a:prstGeom prst="rect">
            <a:avLst/>
          </a:prstGeom>
        </p:spPr>
        <p:txBody>
          <a:bodyPr wrap="none">
            <a:spAutoFit/>
          </a:bodyPr>
          <a:lstStyle/>
          <a:p>
            <a:r>
              <a:rPr lang="tr-TR" b="1" dirty="0"/>
              <a:t>ANKET SONUÇLARININ YORUMLANMASI</a:t>
            </a:r>
            <a:endParaRPr lang="tr-TR" i="1" dirty="0"/>
          </a:p>
        </p:txBody>
      </p:sp>
      <p:sp>
        <p:nvSpPr>
          <p:cNvPr id="6" name="Dikdörtgen 5"/>
          <p:cNvSpPr/>
          <p:nvPr/>
        </p:nvSpPr>
        <p:spPr>
          <a:xfrm>
            <a:off x="-203610" y="1820599"/>
            <a:ext cx="10478577" cy="1857368"/>
          </a:xfrm>
          <a:prstGeom prst="rect">
            <a:avLst/>
          </a:prstGeom>
        </p:spPr>
        <p:txBody>
          <a:bodyPr wrap="square">
            <a:spAutoFit/>
          </a:bodyPr>
          <a:lstStyle/>
          <a:p>
            <a:pPr marL="449580">
              <a:lnSpc>
                <a:spcPct val="107000"/>
              </a:lnSpc>
              <a:spcAft>
                <a:spcPts val="800"/>
              </a:spcAft>
            </a:pPr>
            <a:r>
              <a:rPr lang="tr-TR" dirty="0">
                <a:latin typeface="Calibri" panose="020F0502020204030204" pitchFamily="34" charset="0"/>
                <a:ea typeface="Calibri" panose="020F0502020204030204" pitchFamily="34" charset="0"/>
                <a:cs typeface="Arial" panose="020B0604020202020204" pitchFamily="34" charset="0"/>
              </a:rPr>
              <a:t>Anket sonuçları genel olarak incelendiğinde uygulamanın başarılı olduğu görülmektedir. Uygulamanın kullanılabilir olduğunu düşünüyorum sorusu kullanıcılardan 5 üzerinden 4.33 ortalama değer alarak ankette en başarılı soru olduğu görülmektedir. Bu bağlamda projemizin kullanılabilir olduğu görülmektedir. Ekranda görüntülenen bilgi miktarı sorusu kullanıcılardan 5 üzerinden 3.97 ortalama değer alarak en başarısız </a:t>
            </a:r>
            <a:r>
              <a:rPr lang="tr-TR" dirty="0" smtClean="0">
                <a:latin typeface="Calibri" panose="020F0502020204030204" pitchFamily="34" charset="0"/>
                <a:ea typeface="Calibri" panose="020F0502020204030204" pitchFamily="34" charset="0"/>
                <a:cs typeface="Arial" panose="020B0604020202020204" pitchFamily="34" charset="0"/>
              </a:rPr>
              <a:t>anket sorusu </a:t>
            </a:r>
            <a:r>
              <a:rPr lang="tr-TR" dirty="0">
                <a:latin typeface="Calibri" panose="020F0502020204030204" pitchFamily="34" charset="0"/>
                <a:ea typeface="Calibri" panose="020F0502020204030204" pitchFamily="34" charset="0"/>
                <a:cs typeface="Arial" panose="020B0604020202020204" pitchFamily="34" charset="0"/>
              </a:rPr>
              <a:t>olmuştur. Uygulama da paylaşılan veriler tekrar gözden geçirilerek daha </a:t>
            </a:r>
            <a:r>
              <a:rPr lang="tr-TR" dirty="0" smtClean="0">
                <a:latin typeface="Calibri" panose="020F0502020204030204" pitchFamily="34" charset="0"/>
                <a:ea typeface="Calibri" panose="020F0502020204030204" pitchFamily="34" charset="0"/>
                <a:cs typeface="Arial" panose="020B0604020202020204" pitchFamily="34" charset="0"/>
              </a:rPr>
              <a:t>detaylandırılmıştır.</a:t>
            </a:r>
          </a:p>
        </p:txBody>
      </p:sp>
    </p:spTree>
    <p:extLst>
      <p:ext uri="{BB962C8B-B14F-4D97-AF65-F5344CB8AC3E}">
        <p14:creationId xmlns:p14="http://schemas.microsoft.com/office/powerpoint/2010/main" val="204035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GÜVENLİK</a:t>
            </a:r>
          </a:p>
        </p:txBody>
      </p:sp>
      <p:sp>
        <p:nvSpPr>
          <p:cNvPr id="3" name="Dikdörtgen 2"/>
          <p:cNvSpPr/>
          <p:nvPr/>
        </p:nvSpPr>
        <p:spPr>
          <a:xfrm>
            <a:off x="241560" y="918240"/>
            <a:ext cx="10515600" cy="5259773"/>
          </a:xfrm>
          <a:prstGeom prst="rect">
            <a:avLst/>
          </a:prstGeom>
        </p:spPr>
        <p:txBody>
          <a:bodyPr wrap="square">
            <a:spAutoFit/>
          </a:bodyPr>
          <a:lstStyle/>
          <a:p>
            <a:pPr marL="449580">
              <a:lnSpc>
                <a:spcPct val="107000"/>
              </a:lnSpc>
              <a:spcAft>
                <a:spcPts val="800"/>
              </a:spcAft>
            </a:pPr>
            <a:r>
              <a:rPr lang="tr-TR" dirty="0" smtClean="0"/>
              <a:t>Gizlilik</a:t>
            </a:r>
            <a:r>
              <a:rPr lang="tr-TR" dirty="0"/>
              <a:t>, kişisel bilgilerinizi ve nasıl kullanıldığını kontrol etmeniz gereken haklar ve erişimlerle ilgilidir. Güvenlik ise kişisel verilerinizin nasıl korunması gerektiğini belirtir</a:t>
            </a:r>
            <a:r>
              <a:rPr lang="tr-TR" dirty="0" smtClean="0"/>
              <a:t>. </a:t>
            </a:r>
            <a:r>
              <a:rPr lang="tr-TR" i="1" dirty="0" smtClean="0"/>
              <a:t>Güvenlik </a:t>
            </a:r>
            <a:r>
              <a:rPr lang="tr-TR" i="1" dirty="0"/>
              <a:t>kontrolleri kişisel bilgilere erişimi de sınırlar ve izinsiz kullanımına karşı korunmasını sağlamaktadır. </a:t>
            </a:r>
            <a:endParaRPr lang="tr-TR" i="1" dirty="0" smtClean="0"/>
          </a:p>
          <a:p>
            <a:pPr marL="449580">
              <a:lnSpc>
                <a:spcPct val="107000"/>
              </a:lnSpc>
              <a:spcAft>
                <a:spcPts val="800"/>
              </a:spcAft>
            </a:pPr>
            <a:r>
              <a:rPr lang="tr-TR" sz="2400" b="1" i="1" dirty="0" smtClean="0">
                <a:latin typeface="Calibri" panose="020F0502020204030204" pitchFamily="34" charset="0"/>
                <a:ea typeface="Calibri" panose="020F0502020204030204" pitchFamily="34" charset="0"/>
                <a:cs typeface="Arial" panose="020B0604020202020204" pitchFamily="34" charset="0"/>
              </a:rPr>
              <a:t>NELERE DİKKAT ETMELİYİZ ?</a:t>
            </a:r>
          </a:p>
          <a:p>
            <a:pPr marL="735330" indent="-285750">
              <a:lnSpc>
                <a:spcPct val="107000"/>
              </a:lnSpc>
              <a:spcAft>
                <a:spcPts val="800"/>
              </a:spcAft>
              <a:buFont typeface="Arial" panose="020B0604020202020204" pitchFamily="34" charset="0"/>
              <a:buChar char="•"/>
            </a:pPr>
            <a:r>
              <a:rPr lang="tr-TR" dirty="0"/>
              <a:t>G</a:t>
            </a:r>
            <a:r>
              <a:rPr lang="tr-TR" dirty="0" smtClean="0"/>
              <a:t>üvenliğimizi </a:t>
            </a:r>
            <a:r>
              <a:rPr lang="tr-TR" dirty="0"/>
              <a:t>sağlamak için  karmaşık şifreler </a:t>
            </a:r>
            <a:r>
              <a:rPr lang="tr-TR" dirty="0" smtClean="0"/>
              <a:t>kullanmalıyız.</a:t>
            </a:r>
          </a:p>
          <a:p>
            <a:pPr marL="735330" indent="-285750">
              <a:lnSpc>
                <a:spcPct val="107000"/>
              </a:lnSpc>
              <a:spcAft>
                <a:spcPts val="800"/>
              </a:spcAft>
              <a:buFont typeface="Arial" panose="020B0604020202020204" pitchFamily="34" charset="0"/>
              <a:buChar char="•"/>
            </a:pPr>
            <a:r>
              <a:rPr lang="tr-TR" dirty="0"/>
              <a:t>Parolaları asla cihazınıza </a:t>
            </a:r>
            <a:r>
              <a:rPr lang="tr-TR" dirty="0" smtClean="0"/>
              <a:t>kaydetmeyin.</a:t>
            </a:r>
          </a:p>
          <a:p>
            <a:pPr marL="735330" indent="-285750">
              <a:lnSpc>
                <a:spcPct val="107000"/>
              </a:lnSpc>
              <a:spcAft>
                <a:spcPts val="800"/>
              </a:spcAft>
              <a:buFont typeface="Arial" panose="020B0604020202020204" pitchFamily="34" charset="0"/>
              <a:buChar char="•"/>
            </a:pPr>
            <a:r>
              <a:rPr lang="tr-TR" dirty="0"/>
              <a:t>İyi bir parola en az sekiz karakter uzunluğunda olmalı ve büyük ve küçük harfler, sayılar ve sembollerin bir kombinasyonunu kullanmalıdır. </a:t>
            </a:r>
            <a:endParaRPr lang="tr-TR" dirty="0" smtClean="0"/>
          </a:p>
          <a:p>
            <a:pPr marL="735330" indent="-285750">
              <a:lnSpc>
                <a:spcPct val="107000"/>
              </a:lnSpc>
              <a:spcAft>
                <a:spcPts val="800"/>
              </a:spcAft>
              <a:buFont typeface="Arial" panose="020B0604020202020204" pitchFamily="34" charset="0"/>
              <a:buChar char="•"/>
            </a:pPr>
            <a:r>
              <a:rPr lang="tr-TR" dirty="0" smtClean="0"/>
              <a:t>Kolay </a:t>
            </a:r>
            <a:r>
              <a:rPr lang="tr-TR" dirty="0"/>
              <a:t>bulunabilecek şifrelerden kaçının </a:t>
            </a:r>
            <a:r>
              <a:rPr lang="tr-TR" dirty="0" err="1"/>
              <a:t>adres,isim,tc</a:t>
            </a:r>
            <a:r>
              <a:rPr lang="tr-TR" dirty="0"/>
              <a:t> gibi kişisel bilgileri şifrelerde kullanmayın ve mutlaka iki faktörlü kimlik doğrulamasını kullanın. </a:t>
            </a:r>
            <a:endParaRPr lang="tr-TR" dirty="0" smtClean="0"/>
          </a:p>
          <a:p>
            <a:pPr marL="735330" indent="-285750">
              <a:lnSpc>
                <a:spcPct val="107000"/>
              </a:lnSpc>
              <a:spcAft>
                <a:spcPts val="800"/>
              </a:spcAft>
              <a:buFont typeface="Arial" panose="020B0604020202020204" pitchFamily="34" charset="0"/>
              <a:buChar char="•"/>
            </a:pPr>
            <a:r>
              <a:rPr lang="tr-TR" dirty="0" smtClean="0"/>
              <a:t>Aynı </a:t>
            </a:r>
            <a:r>
              <a:rPr lang="tr-TR" dirty="0"/>
              <a:t>parolayı birden çok web sitesinde kullanmaktan da kaçının. </a:t>
            </a:r>
            <a:endParaRPr lang="tr-TR" dirty="0" smtClean="0"/>
          </a:p>
          <a:p>
            <a:pPr marL="735330" indent="-285750">
              <a:lnSpc>
                <a:spcPct val="107000"/>
              </a:lnSpc>
              <a:spcAft>
                <a:spcPts val="800"/>
              </a:spcAft>
              <a:buFont typeface="Arial" panose="020B0604020202020204" pitchFamily="34" charset="0"/>
              <a:buChar char="•"/>
            </a:pPr>
            <a:r>
              <a:rPr lang="tr-TR" dirty="0" smtClean="0"/>
              <a:t>Verilerinizi yedekleyin.</a:t>
            </a:r>
          </a:p>
          <a:p>
            <a:pPr marL="735330" indent="-285750">
              <a:lnSpc>
                <a:spcPct val="107000"/>
              </a:lnSpc>
              <a:spcAft>
                <a:spcPts val="800"/>
              </a:spcAft>
              <a:buFont typeface="Arial" panose="020B0604020202020204" pitchFamily="34" charset="0"/>
              <a:buChar char="•"/>
            </a:pPr>
            <a:r>
              <a:rPr lang="tr-TR" dirty="0" smtClean="0"/>
              <a:t>İşletim </a:t>
            </a:r>
            <a:r>
              <a:rPr lang="tr-TR" dirty="0"/>
              <a:t>sisteminizi güncel tutun</a:t>
            </a:r>
            <a:r>
              <a:rPr lang="tr-TR" dirty="0" smtClean="0"/>
              <a:t>.</a:t>
            </a:r>
          </a:p>
          <a:p>
            <a:pPr marL="735330" indent="-285750">
              <a:lnSpc>
                <a:spcPct val="107000"/>
              </a:lnSpc>
              <a:spcAft>
                <a:spcPts val="800"/>
              </a:spcAft>
              <a:buFont typeface="Arial" panose="020B0604020202020204" pitchFamily="34" charset="0"/>
              <a:buChar char="•"/>
            </a:pPr>
            <a:r>
              <a:rPr lang="tr-TR" dirty="0" smtClean="0"/>
              <a:t>Kullanmadığınız </a:t>
            </a:r>
            <a:r>
              <a:rPr lang="tr-TR" dirty="0"/>
              <a:t>verileri silin. </a:t>
            </a:r>
            <a:endParaRPr lang="tr-TR" sz="2400" b="1" i="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470390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651164" y="436418"/>
            <a:ext cx="10515600" cy="6137564"/>
          </a:xfrm>
        </p:spPr>
        <p:txBody>
          <a:bodyPr>
            <a:normAutofit/>
          </a:bodyPr>
          <a:lstStyle/>
          <a:p>
            <a:pPr marL="0" indent="0">
              <a:buNone/>
            </a:pPr>
            <a:r>
              <a:rPr lang="tr-TR" sz="2600" b="1" i="1" dirty="0">
                <a:latin typeface="Calibri" panose="020F0502020204030204" pitchFamily="34" charset="0"/>
                <a:ea typeface="Calibri" panose="020F0502020204030204" pitchFamily="34" charset="0"/>
                <a:cs typeface="Arial" panose="020B0604020202020204" pitchFamily="34" charset="0"/>
              </a:rPr>
              <a:t>NELERE DİKKAT ETMELİYİZ </a:t>
            </a:r>
            <a:r>
              <a:rPr lang="tr-TR" sz="2600" b="1" i="1" dirty="0" smtClean="0">
                <a:latin typeface="Calibri" panose="020F0502020204030204" pitchFamily="34" charset="0"/>
                <a:ea typeface="Calibri" panose="020F0502020204030204" pitchFamily="34" charset="0"/>
                <a:cs typeface="Arial" panose="020B0604020202020204" pitchFamily="34" charset="0"/>
              </a:rPr>
              <a:t>?</a:t>
            </a:r>
            <a:endParaRPr lang="tr-TR" sz="2600" dirty="0" smtClean="0"/>
          </a:p>
          <a:p>
            <a:r>
              <a:rPr lang="tr-TR" sz="1800" dirty="0" smtClean="0"/>
              <a:t>Adınızı </a:t>
            </a:r>
            <a:r>
              <a:rPr lang="tr-TR" sz="1800" dirty="0"/>
              <a:t>ve konumunuzu paylaşırken her zaman dikkatli olun. </a:t>
            </a:r>
            <a:endParaRPr lang="tr-TR" sz="1800" dirty="0" smtClean="0"/>
          </a:p>
          <a:p>
            <a:r>
              <a:rPr lang="tr-TR" sz="1800" dirty="0" smtClean="0"/>
              <a:t>Konum </a:t>
            </a:r>
            <a:r>
              <a:rPr lang="tr-TR" sz="1800" dirty="0"/>
              <a:t>hizmetlerini kapatın ve kameranıza erişimi reddedin</a:t>
            </a:r>
            <a:r>
              <a:rPr lang="tr-TR" sz="1800" dirty="0" smtClean="0"/>
              <a:t>.</a:t>
            </a:r>
          </a:p>
          <a:p>
            <a:r>
              <a:rPr lang="tr-TR" sz="1800" dirty="0" smtClean="0"/>
              <a:t>Sosyal </a:t>
            </a:r>
            <a:r>
              <a:rPr lang="tr-TR" sz="1800" dirty="0"/>
              <a:t>medyada ve genel olarak çevrimiçi paylaştığınız şeyleri sınırlandırın. </a:t>
            </a:r>
            <a:endParaRPr lang="tr-TR" sz="1800" dirty="0" smtClean="0"/>
          </a:p>
          <a:p>
            <a:r>
              <a:rPr lang="tr-TR" sz="1800" dirty="0" smtClean="0"/>
              <a:t>Herkese </a:t>
            </a:r>
            <a:r>
              <a:rPr lang="tr-TR" sz="1800" dirty="0"/>
              <a:t>açık paylaşımlar yapmak yerine sadece arkadaşlarım veya sadece ailem gibi sınırlamalar koyun</a:t>
            </a:r>
            <a:r>
              <a:rPr lang="tr-TR" sz="1800" dirty="0" smtClean="0"/>
              <a:t>.</a:t>
            </a:r>
          </a:p>
          <a:p>
            <a:r>
              <a:rPr lang="tr-TR" sz="1800" dirty="0" smtClean="0"/>
              <a:t>Önemli </a:t>
            </a:r>
            <a:r>
              <a:rPr lang="tr-TR" sz="1800" dirty="0"/>
              <a:t>verilerinizi çöp kutusuna atarak silmek yerine parçalara bölerek silmeyi </a:t>
            </a:r>
            <a:r>
              <a:rPr lang="tr-TR" sz="1800" dirty="0" smtClean="0"/>
              <a:t>düşünün.</a:t>
            </a:r>
          </a:p>
          <a:p>
            <a:r>
              <a:rPr lang="tr-TR" sz="1800" dirty="0" smtClean="0"/>
              <a:t> </a:t>
            </a:r>
            <a:r>
              <a:rPr lang="tr-TR" sz="1800" dirty="0"/>
              <a:t>Özellikle de geri getirilmesini önlemek için tasarlanmış birçok ücretsiz yazılımı kullanabilirsiniz</a:t>
            </a:r>
            <a:r>
              <a:rPr lang="tr-TR" sz="1800" dirty="0" smtClean="0"/>
              <a:t>.</a:t>
            </a:r>
          </a:p>
          <a:p>
            <a:r>
              <a:rPr lang="tr-TR" sz="1800" dirty="0" smtClean="0"/>
              <a:t>TC </a:t>
            </a:r>
            <a:r>
              <a:rPr lang="tr-TR" sz="1800" dirty="0"/>
              <a:t>Kimlik numaranız, doğum tarihiniz, parolalarınız gibi önemli verileri güvenli bir şekilde saklayın ve hiç kimse ile paylaşmayın</a:t>
            </a:r>
            <a:r>
              <a:rPr lang="tr-TR" sz="1800" dirty="0" smtClean="0"/>
              <a:t>.</a:t>
            </a:r>
          </a:p>
          <a:p>
            <a:pPr marL="0" indent="0">
              <a:buNone/>
            </a:pPr>
            <a:r>
              <a:rPr lang="tr-TR" sz="2400" b="1" i="1" dirty="0" smtClean="0"/>
              <a:t>PERSONAPP UYGULAMASI GÜVENLİK</a:t>
            </a:r>
          </a:p>
          <a:p>
            <a:pPr marL="0" indent="0">
              <a:buNone/>
            </a:pPr>
            <a:r>
              <a:rPr lang="tr-TR" sz="1800" dirty="0" smtClean="0"/>
              <a:t>Tüm kullanıcıların gizliliği için çok önemlidir. Bir uygulama kullanıcısı olarak uygulamamızı kullanmaya başlamadan önce kullanıcılara bir gizlilik bildirimi gönderilmektedir. Bu bildiri metninin içinde gerekli açıklamalar yapılmıştır. Kullanıcılar eğer bu formu okuyup onaylarlarsa </a:t>
            </a:r>
            <a:r>
              <a:rPr lang="tr-TR" sz="1800" smtClean="0"/>
              <a:t>uygulamamızı kullanabileceklerdir.</a:t>
            </a:r>
            <a:endParaRPr lang="tr-TR" sz="2400" b="1" i="1" dirty="0" smtClean="0"/>
          </a:p>
        </p:txBody>
      </p:sp>
    </p:spTree>
    <p:extLst>
      <p:ext uri="{BB962C8B-B14F-4D97-AF65-F5344CB8AC3E}">
        <p14:creationId xmlns:p14="http://schemas.microsoft.com/office/powerpoint/2010/main" val="3069995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ZAMAN ÇİZELGESİ</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60" y="1831422"/>
            <a:ext cx="11490158" cy="3498568"/>
          </a:xfrm>
          <a:prstGeom prst="rect">
            <a:avLst/>
          </a:prstGeom>
        </p:spPr>
      </p:pic>
    </p:spTree>
    <p:extLst>
      <p:ext uri="{BB962C8B-B14F-4D97-AF65-F5344CB8AC3E}">
        <p14:creationId xmlns:p14="http://schemas.microsoft.com/office/powerpoint/2010/main" val="1382194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PERSONAPP VİDEO</a:t>
            </a:r>
          </a:p>
        </p:txBody>
      </p:sp>
      <p:pic>
        <p:nvPicPr>
          <p:cNvPr id="2" name="WhatsApp Video 2021-02-03 at 17.14.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16116" y="918240"/>
            <a:ext cx="3194050" cy="5512527"/>
          </a:xfrm>
          <a:prstGeom prst="rect">
            <a:avLst/>
          </a:prstGeom>
        </p:spPr>
      </p:pic>
    </p:spTree>
    <p:extLst>
      <p:ext uri="{BB962C8B-B14F-4D97-AF65-F5344CB8AC3E}">
        <p14:creationId xmlns:p14="http://schemas.microsoft.com/office/powerpoint/2010/main" val="23074196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PERSONAPP MOBİL UYGULAMA</a:t>
            </a:r>
            <a:endParaRPr lang="tr-TR" sz="2400" b="1" i="1" dirty="0"/>
          </a:p>
        </p:txBody>
      </p:sp>
      <p:sp>
        <p:nvSpPr>
          <p:cNvPr id="5" name="Dikdörtgen 4"/>
          <p:cNvSpPr/>
          <p:nvPr/>
        </p:nvSpPr>
        <p:spPr>
          <a:xfrm>
            <a:off x="241560" y="1376688"/>
            <a:ext cx="9419798" cy="2565831"/>
          </a:xfrm>
          <a:prstGeom prst="rect">
            <a:avLst/>
          </a:prstGeom>
        </p:spPr>
        <p:txBody>
          <a:bodyPr wrap="square">
            <a:spAutoFit/>
          </a:bodyPr>
          <a:lstStyle/>
          <a:p>
            <a:pPr>
              <a:lnSpc>
                <a:spcPct val="107000"/>
              </a:lnSpc>
              <a:spcAft>
                <a:spcPts val="800"/>
              </a:spcAft>
            </a:pPr>
            <a:r>
              <a:rPr lang="tr-TR" b="1" i="1" dirty="0" smtClean="0">
                <a:latin typeface="Calibri" panose="020F0502020204030204" pitchFamily="34" charset="0"/>
                <a:ea typeface="Calibri" panose="020F0502020204030204" pitchFamily="34" charset="0"/>
                <a:cs typeface="Calibri" panose="020F0502020204030204" pitchFamily="34" charset="0"/>
              </a:rPr>
              <a:t>Ürünün </a:t>
            </a:r>
            <a:r>
              <a:rPr lang="tr-TR" b="1" i="1" dirty="0">
                <a:latin typeface="Calibri" panose="020F0502020204030204" pitchFamily="34" charset="0"/>
                <a:ea typeface="Calibri" panose="020F0502020204030204" pitchFamily="34" charset="0"/>
                <a:cs typeface="Calibri" panose="020F0502020204030204" pitchFamily="34" charset="0"/>
              </a:rPr>
              <a:t>Özellikleri</a:t>
            </a:r>
            <a:endParaRPr lang="tr-TR" sz="14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i="1" dirty="0">
                <a:latin typeface="Calibri" panose="020F0502020204030204" pitchFamily="34" charset="0"/>
                <a:ea typeface="Calibri" panose="020F0502020204030204" pitchFamily="34" charset="0"/>
                <a:cs typeface="Calibri" panose="020F0502020204030204" pitchFamily="34" charset="0"/>
              </a:rPr>
              <a:t>Kişilik testi uygulaması, çok kullanıcılı, kolay kullanılan bir platform olan bağımsız bir karakter analizi uygulamasıdır. Öne çıkan özellikleri; doğruluk oranı yüksek kişilik analizleri ortaya koyması, herkese uygun renkli kategorilerde çok yönlü testler barındırması, ücretsiz olması, sade ve kolay anlaşılır bir arayüze sahip olmasıdır  Aynı zamanda uygulamanın güncel olabilmesi için kullanıcıların öneri ve şikâyetlerini iletebileceği bir menü vardır. Tüm kullanıcılara hitap etmesi için kolay uygulanabilir ve anlaşılabilir bir yapıya sahip olan Kişilik Testi Uygulamasının her bir özelliğinin ayrıntısını üçüncü bölümde bulabilirsiniz.</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9860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etin kutusu 1"/>
          <p:cNvSpPr txBox="1"/>
          <p:nvPr/>
        </p:nvSpPr>
        <p:spPr>
          <a:xfrm>
            <a:off x="241560" y="456575"/>
            <a:ext cx="4886794" cy="461665"/>
          </a:xfrm>
          <a:prstGeom prst="rect">
            <a:avLst/>
          </a:prstGeom>
          <a:noFill/>
        </p:spPr>
        <p:txBody>
          <a:bodyPr wrap="square" rtlCol="0">
            <a:spAutoFit/>
          </a:bodyPr>
          <a:lstStyle/>
          <a:p>
            <a:r>
              <a:rPr lang="tr-TR" sz="2400" b="1" i="1" dirty="0" smtClean="0"/>
              <a:t>ARAYÜZLERİN TASARLANMASI</a:t>
            </a:r>
          </a:p>
        </p:txBody>
      </p:sp>
      <p:pic>
        <p:nvPicPr>
          <p:cNvPr id="4" name="Resim 3"/>
          <p:cNvPicPr>
            <a:picLocks noChangeAspect="1"/>
          </p:cNvPicPr>
          <p:nvPr/>
        </p:nvPicPr>
        <p:blipFill>
          <a:blip r:embed="rId3"/>
          <a:stretch>
            <a:fillRect/>
          </a:stretch>
        </p:blipFill>
        <p:spPr>
          <a:xfrm>
            <a:off x="1262223" y="1428751"/>
            <a:ext cx="4419600" cy="2924175"/>
          </a:xfrm>
          <a:prstGeom prst="rect">
            <a:avLst/>
          </a:prstGeom>
        </p:spPr>
      </p:pic>
      <p:pic>
        <p:nvPicPr>
          <p:cNvPr id="5" name="Resim 4"/>
          <p:cNvPicPr>
            <a:picLocks noChangeAspect="1"/>
          </p:cNvPicPr>
          <p:nvPr/>
        </p:nvPicPr>
        <p:blipFill>
          <a:blip r:embed="rId4"/>
          <a:stretch>
            <a:fillRect/>
          </a:stretch>
        </p:blipFill>
        <p:spPr>
          <a:xfrm>
            <a:off x="6292516" y="1428750"/>
            <a:ext cx="4343400" cy="2924175"/>
          </a:xfrm>
          <a:prstGeom prst="rect">
            <a:avLst/>
          </a:prstGeom>
        </p:spPr>
      </p:pic>
      <p:sp>
        <p:nvSpPr>
          <p:cNvPr id="6" name="Metin kutusu 5"/>
          <p:cNvSpPr txBox="1"/>
          <p:nvPr/>
        </p:nvSpPr>
        <p:spPr>
          <a:xfrm>
            <a:off x="1166973" y="1164193"/>
            <a:ext cx="295275" cy="307777"/>
          </a:xfrm>
          <a:prstGeom prst="rect">
            <a:avLst/>
          </a:prstGeom>
          <a:noFill/>
        </p:spPr>
        <p:txBody>
          <a:bodyPr wrap="square" rtlCol="0">
            <a:spAutoFit/>
          </a:bodyPr>
          <a:lstStyle/>
          <a:p>
            <a:r>
              <a:rPr lang="tr-TR" sz="1400" b="1" dirty="0" smtClean="0"/>
              <a:t>1</a:t>
            </a:r>
            <a:endParaRPr lang="tr-TR" sz="1400" b="1" dirty="0"/>
          </a:p>
        </p:txBody>
      </p:sp>
      <p:sp>
        <p:nvSpPr>
          <p:cNvPr id="7" name="Metin kutusu 6"/>
          <p:cNvSpPr txBox="1"/>
          <p:nvPr/>
        </p:nvSpPr>
        <p:spPr>
          <a:xfrm>
            <a:off x="6202263" y="1154668"/>
            <a:ext cx="295275" cy="307777"/>
          </a:xfrm>
          <a:prstGeom prst="rect">
            <a:avLst/>
          </a:prstGeom>
          <a:noFill/>
        </p:spPr>
        <p:txBody>
          <a:bodyPr wrap="square" rtlCol="0">
            <a:spAutoFit/>
          </a:bodyPr>
          <a:lstStyle/>
          <a:p>
            <a:r>
              <a:rPr lang="tr-TR" sz="1400" b="1" dirty="0"/>
              <a:t>2</a:t>
            </a:r>
          </a:p>
        </p:txBody>
      </p:sp>
    </p:spTree>
    <p:extLst>
      <p:ext uri="{BB962C8B-B14F-4D97-AF65-F5344CB8AC3E}">
        <p14:creationId xmlns:p14="http://schemas.microsoft.com/office/powerpoint/2010/main" val="3727877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etin kutusu 1"/>
          <p:cNvSpPr txBox="1"/>
          <p:nvPr/>
        </p:nvSpPr>
        <p:spPr>
          <a:xfrm>
            <a:off x="241560" y="456575"/>
            <a:ext cx="4886794" cy="461665"/>
          </a:xfrm>
          <a:prstGeom prst="rect">
            <a:avLst/>
          </a:prstGeom>
          <a:noFill/>
        </p:spPr>
        <p:txBody>
          <a:bodyPr wrap="square" rtlCol="0">
            <a:spAutoFit/>
          </a:bodyPr>
          <a:lstStyle/>
          <a:p>
            <a:r>
              <a:rPr lang="tr-TR" sz="2400" b="1" i="1" dirty="0" smtClean="0"/>
              <a:t>GELİŞTİRME</a:t>
            </a:r>
            <a:r>
              <a:rPr lang="tr-TR" sz="2400" b="1" dirty="0" smtClean="0"/>
              <a:t> </a:t>
            </a:r>
            <a:r>
              <a:rPr lang="tr-TR" sz="2400" b="1" i="1" dirty="0" smtClean="0"/>
              <a:t>SÜRECİ</a:t>
            </a:r>
          </a:p>
        </p:txBody>
      </p:sp>
      <p:sp>
        <p:nvSpPr>
          <p:cNvPr id="3" name="Dikdörtgen 2"/>
          <p:cNvSpPr/>
          <p:nvPr/>
        </p:nvSpPr>
        <p:spPr>
          <a:xfrm>
            <a:off x="241560" y="1349821"/>
            <a:ext cx="6893166" cy="2862322"/>
          </a:xfrm>
          <a:prstGeom prst="rect">
            <a:avLst/>
          </a:prstGeom>
        </p:spPr>
        <p:txBody>
          <a:bodyPr wrap="square">
            <a:spAutoFit/>
          </a:bodyPr>
          <a:lstStyle/>
          <a:p>
            <a:r>
              <a:rPr lang="tr-TR" i="1" dirty="0" smtClean="0">
                <a:latin typeface="Calibri" panose="020F0502020204030204" pitchFamily="34" charset="0"/>
                <a:ea typeface="Calibri" panose="020F0502020204030204" pitchFamily="34" charset="0"/>
                <a:cs typeface="Arial" panose="020B0604020202020204" pitchFamily="34" charset="0"/>
              </a:rPr>
              <a:t>PersonApp uygulamasının </a:t>
            </a:r>
            <a:r>
              <a:rPr lang="tr-TR" i="1" dirty="0">
                <a:latin typeface="Calibri" panose="020F0502020204030204" pitchFamily="34" charset="0"/>
                <a:ea typeface="Calibri" panose="020F0502020204030204" pitchFamily="34" charset="0"/>
                <a:cs typeface="Arial" panose="020B0604020202020204" pitchFamily="34" charset="0"/>
              </a:rPr>
              <a:t>oluşturulmasında Spiral yöntemi kullanılmıştır. Spiral yöntemin seçilme nedeni spiral modelin yoğun olarak kullanıcı odaklı ve geri dönüşün mümkün olduğu bir model olmasıdır. </a:t>
            </a:r>
            <a:r>
              <a:rPr lang="tr-TR" i="1" dirty="0" smtClean="0">
                <a:latin typeface="Calibri" panose="020F0502020204030204" pitchFamily="34" charset="0"/>
                <a:ea typeface="Calibri" panose="020F0502020204030204" pitchFamily="34" charset="0"/>
                <a:cs typeface="Arial" panose="020B0604020202020204" pitchFamily="34" charset="0"/>
              </a:rPr>
              <a:t>PersonApp uygulaması </a:t>
            </a:r>
            <a:r>
              <a:rPr lang="tr-TR" i="1" dirty="0">
                <a:latin typeface="Calibri" panose="020F0502020204030204" pitchFamily="34" charset="0"/>
                <a:ea typeface="Calibri" panose="020F0502020204030204" pitchFamily="34" charset="0"/>
                <a:cs typeface="Arial" panose="020B0604020202020204" pitchFamily="34" charset="0"/>
              </a:rPr>
              <a:t>kullanıcıları bakımından geniş kitleye hitap ettiği için her anında kullanıcının katılımını önemli görür ve geri dönüş gerektirir</a:t>
            </a:r>
            <a:r>
              <a:rPr lang="tr-TR" i="1" dirty="0" smtClean="0">
                <a:latin typeface="Calibri" panose="020F0502020204030204" pitchFamily="34" charset="0"/>
                <a:ea typeface="Calibri" panose="020F0502020204030204" pitchFamily="34" charset="0"/>
                <a:cs typeface="Arial" panose="020B0604020202020204" pitchFamily="34" charset="0"/>
              </a:rPr>
              <a:t>. Spiral yöntemde kullanıcılar projeyi gelişme aşamasındayken görmekte ve yorumlamaktadır. Geliştiricilerde yorumlara dayalı hata veya eksikleri giderilir ve erkenden farkına varılarak zaman kaybı engellenir. Aynı zamanda proje geliştiricileri olarak sayımız fazla olduğu için bu model geliştirmeyi küçük parçalara bölerek ilerlememizi sağlamaktadır. </a:t>
            </a:r>
            <a:endParaRPr lang="tr-TR" i="1" dirty="0"/>
          </a:p>
        </p:txBody>
      </p:sp>
      <p:pic>
        <p:nvPicPr>
          <p:cNvPr id="4" name="Resim 3"/>
          <p:cNvPicPr>
            <a:picLocks noChangeAspect="1"/>
          </p:cNvPicPr>
          <p:nvPr/>
        </p:nvPicPr>
        <p:blipFill>
          <a:blip r:embed="rId3"/>
          <a:stretch>
            <a:fillRect/>
          </a:stretch>
        </p:blipFill>
        <p:spPr>
          <a:xfrm>
            <a:off x="7231907" y="918240"/>
            <a:ext cx="4627219" cy="3433098"/>
          </a:xfrm>
          <a:prstGeom prst="rect">
            <a:avLst/>
          </a:prstGeom>
        </p:spPr>
      </p:pic>
      <p:sp>
        <p:nvSpPr>
          <p:cNvPr id="5" name="Dikdörtgen 4"/>
          <p:cNvSpPr/>
          <p:nvPr/>
        </p:nvSpPr>
        <p:spPr>
          <a:xfrm>
            <a:off x="241560" y="4782919"/>
            <a:ext cx="11717829" cy="1477328"/>
          </a:xfrm>
          <a:prstGeom prst="rect">
            <a:avLst/>
          </a:prstGeom>
        </p:spPr>
        <p:txBody>
          <a:bodyPr wrap="square">
            <a:spAutoFit/>
          </a:bodyPr>
          <a:lstStyle/>
          <a:p>
            <a:r>
              <a:rPr lang="tr-TR" i="1" dirty="0" smtClean="0">
                <a:latin typeface="Calibri" panose="020F0502020204030204" pitchFamily="34" charset="0"/>
                <a:ea typeface="Calibri" panose="020F0502020204030204" pitchFamily="34" charset="0"/>
                <a:cs typeface="Arial" panose="020B0604020202020204" pitchFamily="34" charset="0"/>
              </a:rPr>
              <a:t>Yöntem </a:t>
            </a:r>
            <a:r>
              <a:rPr lang="tr-TR" i="1" dirty="0">
                <a:latin typeface="Calibri" panose="020F0502020204030204" pitchFamily="34" charset="0"/>
                <a:ea typeface="Calibri" panose="020F0502020204030204" pitchFamily="34" charset="0"/>
                <a:cs typeface="Arial" panose="020B0604020202020204" pitchFamily="34" charset="0"/>
              </a:rPr>
              <a:t>her adımın belirli süre arayla oluşturulup en sonunda ortak noktada buluşulmasına imkân tanımaktadır. Bu gelişim sürecinde sürekli işlevsellik eklendiği için de kullanılan yöntem </a:t>
            </a:r>
            <a:r>
              <a:rPr lang="tr-TR" i="1" dirty="0" smtClean="0">
                <a:latin typeface="Calibri" panose="020F0502020204030204" pitchFamily="34" charset="0"/>
                <a:ea typeface="Calibri" panose="020F0502020204030204" pitchFamily="34" charset="0"/>
                <a:cs typeface="Arial" panose="020B0604020202020204" pitchFamily="34" charset="0"/>
              </a:rPr>
              <a:t>spiraldir. </a:t>
            </a:r>
            <a:r>
              <a:rPr lang="tr-TR" i="1" dirty="0"/>
              <a:t>Maliyet ve kaynak tahminleri kapsamlı bir planlama, stratejik değerlendirme ve risk analizi, yazılım ve test aşamasında prototip oluşturma, daha önce teslim edilen parçaların kullanıcı değerlendirmesi ve bir sonraki spirale geçmeden önce geri bildirim. Bu tekrarlanan spiral döngü, proje zaman çizelgesini uzatmamıza imkân sağlamaktadır.</a:t>
            </a:r>
          </a:p>
        </p:txBody>
      </p:sp>
    </p:spTree>
    <p:extLst>
      <p:ext uri="{BB962C8B-B14F-4D97-AF65-F5344CB8AC3E}">
        <p14:creationId xmlns:p14="http://schemas.microsoft.com/office/powerpoint/2010/main" val="2777056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İSTERLERİN TANIMLANMASI</a:t>
            </a:r>
          </a:p>
        </p:txBody>
      </p:sp>
      <p:pic>
        <p:nvPicPr>
          <p:cNvPr id="5" name="Resim 4"/>
          <p:cNvPicPr/>
          <p:nvPr/>
        </p:nvPicPr>
        <p:blipFill>
          <a:blip r:embed="rId3">
            <a:extLst>
              <a:ext uri="{28A0092B-C50C-407E-A947-70E740481C1C}">
                <a14:useLocalDpi xmlns:a14="http://schemas.microsoft.com/office/drawing/2010/main" val="0"/>
              </a:ext>
            </a:extLst>
          </a:blip>
          <a:srcRect/>
          <a:stretch>
            <a:fillRect/>
          </a:stretch>
        </p:blipFill>
        <p:spPr bwMode="auto">
          <a:xfrm>
            <a:off x="1251284" y="1607494"/>
            <a:ext cx="9468852" cy="4872790"/>
          </a:xfrm>
          <a:prstGeom prst="rect">
            <a:avLst/>
          </a:prstGeom>
          <a:noFill/>
          <a:ln>
            <a:noFill/>
          </a:ln>
        </p:spPr>
      </p:pic>
      <p:sp>
        <p:nvSpPr>
          <p:cNvPr id="6" name="Metin kutusu 5"/>
          <p:cNvSpPr txBox="1"/>
          <p:nvPr/>
        </p:nvSpPr>
        <p:spPr>
          <a:xfrm>
            <a:off x="241560" y="1078201"/>
            <a:ext cx="3007895" cy="369332"/>
          </a:xfrm>
          <a:prstGeom prst="rect">
            <a:avLst/>
          </a:prstGeom>
          <a:noFill/>
        </p:spPr>
        <p:txBody>
          <a:bodyPr wrap="square" rtlCol="0">
            <a:spAutoFit/>
          </a:bodyPr>
          <a:lstStyle/>
          <a:p>
            <a:r>
              <a:rPr lang="tr-TR" b="1" i="1" dirty="0" smtClean="0"/>
              <a:t>1.Akış Diyagramı</a:t>
            </a:r>
            <a:endParaRPr lang="tr-TR" b="1" i="1" dirty="0"/>
          </a:p>
        </p:txBody>
      </p:sp>
    </p:spTree>
    <p:extLst>
      <p:ext uri="{BB962C8B-B14F-4D97-AF65-F5344CB8AC3E}">
        <p14:creationId xmlns:p14="http://schemas.microsoft.com/office/powerpoint/2010/main" val="699272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Metin kutusu 3"/>
          <p:cNvSpPr txBox="1"/>
          <p:nvPr/>
        </p:nvSpPr>
        <p:spPr>
          <a:xfrm>
            <a:off x="241560" y="456575"/>
            <a:ext cx="4886794" cy="461665"/>
          </a:xfrm>
          <a:prstGeom prst="rect">
            <a:avLst/>
          </a:prstGeom>
          <a:noFill/>
        </p:spPr>
        <p:txBody>
          <a:bodyPr wrap="square" rtlCol="0">
            <a:spAutoFit/>
          </a:bodyPr>
          <a:lstStyle/>
          <a:p>
            <a:r>
              <a:rPr lang="tr-TR" sz="2400" b="1" i="1" dirty="0" smtClean="0"/>
              <a:t>İSTERLERİN TANIMLANMASI</a:t>
            </a:r>
          </a:p>
        </p:txBody>
      </p:sp>
      <p:sp>
        <p:nvSpPr>
          <p:cNvPr id="5" name="Metin kutusu 4"/>
          <p:cNvSpPr txBox="1"/>
          <p:nvPr/>
        </p:nvSpPr>
        <p:spPr>
          <a:xfrm>
            <a:off x="241560" y="1078201"/>
            <a:ext cx="3007895" cy="369332"/>
          </a:xfrm>
          <a:prstGeom prst="rect">
            <a:avLst/>
          </a:prstGeom>
          <a:noFill/>
        </p:spPr>
        <p:txBody>
          <a:bodyPr wrap="square" rtlCol="0">
            <a:spAutoFit/>
          </a:bodyPr>
          <a:lstStyle/>
          <a:p>
            <a:r>
              <a:rPr lang="tr-TR" b="1" i="1" dirty="0" smtClean="0"/>
              <a:t>2.Use-Case</a:t>
            </a:r>
            <a:endParaRPr lang="tr-TR" b="1" i="1" dirty="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2062128" y="1607494"/>
            <a:ext cx="7984241" cy="4905609"/>
          </a:xfrm>
          <a:prstGeom prst="rect">
            <a:avLst/>
          </a:prstGeom>
          <a:noFill/>
          <a:ln>
            <a:noFill/>
          </a:ln>
        </p:spPr>
      </p:pic>
    </p:spTree>
    <p:extLst>
      <p:ext uri="{BB962C8B-B14F-4D97-AF65-F5344CB8AC3E}">
        <p14:creationId xmlns:p14="http://schemas.microsoft.com/office/powerpoint/2010/main" val="2122067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etin kutusu 1"/>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sp>
        <p:nvSpPr>
          <p:cNvPr id="3" name="Metin kutusu 2"/>
          <p:cNvSpPr txBox="1"/>
          <p:nvPr/>
        </p:nvSpPr>
        <p:spPr>
          <a:xfrm>
            <a:off x="1331331" y="5489229"/>
            <a:ext cx="9961219" cy="923330"/>
          </a:xfrm>
          <a:prstGeom prst="rect">
            <a:avLst/>
          </a:prstGeom>
          <a:noFill/>
        </p:spPr>
        <p:txBody>
          <a:bodyPr wrap="square" rtlCol="0">
            <a:spAutoFit/>
          </a:bodyPr>
          <a:lstStyle/>
          <a:p>
            <a:r>
              <a:rPr lang="tr-TR" i="1" dirty="0" smtClean="0"/>
              <a:t>Proje test aşamasında anket yöntemi kullanılmıştır. Oluşturulan sorular online platforma aktarılarak 15 kadın 15 erkek olmak üzere toplamda 30 kişi tarafından doldurulmuştur. </a:t>
            </a:r>
          </a:p>
          <a:p>
            <a:endParaRPr lang="tr-TR" dirty="0"/>
          </a:p>
        </p:txBody>
      </p:sp>
      <p:pic>
        <p:nvPicPr>
          <p:cNvPr id="6" name="Resim 5"/>
          <p:cNvPicPr>
            <a:picLocks noChangeAspect="1"/>
          </p:cNvPicPr>
          <p:nvPr/>
        </p:nvPicPr>
        <p:blipFill>
          <a:blip r:embed="rId3"/>
          <a:stretch>
            <a:fillRect/>
          </a:stretch>
        </p:blipFill>
        <p:spPr>
          <a:xfrm>
            <a:off x="3850105" y="918240"/>
            <a:ext cx="4923673" cy="4411749"/>
          </a:xfrm>
          <a:prstGeom prst="rect">
            <a:avLst/>
          </a:prstGeom>
        </p:spPr>
      </p:pic>
    </p:spTree>
    <p:extLst>
      <p:ext uri="{BB962C8B-B14F-4D97-AF65-F5344CB8AC3E}">
        <p14:creationId xmlns:p14="http://schemas.microsoft.com/office/powerpoint/2010/main" val="3374748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etin kutusu 1"/>
          <p:cNvSpPr txBox="1"/>
          <p:nvPr/>
        </p:nvSpPr>
        <p:spPr>
          <a:xfrm>
            <a:off x="241560" y="456575"/>
            <a:ext cx="4886794" cy="461665"/>
          </a:xfrm>
          <a:prstGeom prst="rect">
            <a:avLst/>
          </a:prstGeom>
          <a:noFill/>
        </p:spPr>
        <p:txBody>
          <a:bodyPr wrap="square" rtlCol="0">
            <a:spAutoFit/>
          </a:bodyPr>
          <a:lstStyle/>
          <a:p>
            <a:r>
              <a:rPr lang="tr-TR" sz="2400" b="1" i="1" dirty="0" smtClean="0"/>
              <a:t>TEST AŞAMASI</a:t>
            </a:r>
          </a:p>
        </p:txBody>
      </p:sp>
      <p:pic>
        <p:nvPicPr>
          <p:cNvPr id="3" name="Resim 2"/>
          <p:cNvPicPr/>
          <p:nvPr/>
        </p:nvPicPr>
        <p:blipFill>
          <a:blip r:embed="rId3">
            <a:extLst>
              <a:ext uri="{28A0092B-C50C-407E-A947-70E740481C1C}">
                <a14:useLocalDpi xmlns:a14="http://schemas.microsoft.com/office/drawing/2010/main" val="0"/>
              </a:ext>
            </a:extLst>
          </a:blip>
          <a:srcRect/>
          <a:stretch>
            <a:fillRect/>
          </a:stretch>
        </p:blipFill>
        <p:spPr bwMode="auto">
          <a:xfrm>
            <a:off x="807858" y="1450975"/>
            <a:ext cx="4943064" cy="2760077"/>
          </a:xfrm>
          <a:prstGeom prst="rect">
            <a:avLst/>
          </a:prstGeom>
          <a:noFill/>
          <a:ln>
            <a:noFill/>
          </a:ln>
        </p:spPr>
      </p:pic>
      <p:sp>
        <p:nvSpPr>
          <p:cNvPr id="4" name="Metin kutusu 3"/>
          <p:cNvSpPr txBox="1"/>
          <p:nvPr/>
        </p:nvSpPr>
        <p:spPr>
          <a:xfrm>
            <a:off x="807858" y="4535904"/>
            <a:ext cx="4943064" cy="1200329"/>
          </a:xfrm>
          <a:prstGeom prst="rect">
            <a:avLst/>
          </a:prstGeom>
          <a:noFill/>
        </p:spPr>
        <p:txBody>
          <a:bodyPr wrap="square" rtlCol="0">
            <a:spAutoFit/>
          </a:bodyPr>
          <a:lstStyle/>
          <a:p>
            <a:r>
              <a:rPr lang="tr-TR" i="1" dirty="0" smtClean="0"/>
              <a:t>Belirlenen örneklemde 10-20, 21-30 ve 40 ve üzeri yaş aralığında 7’şer kişi, 31-40 yaş aralığında 9 kişi vardır. Anketi dolduran en kişilerde yaş aralığı en yüksek olan 31-40’dır.</a:t>
            </a:r>
            <a:endParaRPr lang="tr-TR" i="1" dirty="0"/>
          </a:p>
        </p:txBody>
      </p:sp>
      <p:pic>
        <p:nvPicPr>
          <p:cNvPr id="5" name="Resim 4"/>
          <p:cNvPicPr/>
          <p:nvPr/>
        </p:nvPicPr>
        <p:blipFill rotWithShape="1">
          <a:blip r:embed="rId4">
            <a:extLst>
              <a:ext uri="{28A0092B-C50C-407E-A947-70E740481C1C}">
                <a14:useLocalDpi xmlns:a14="http://schemas.microsoft.com/office/drawing/2010/main" val="0"/>
              </a:ext>
            </a:extLst>
          </a:blip>
          <a:srcRect l="6167" b="2151"/>
          <a:stretch/>
        </p:blipFill>
        <p:spPr bwMode="auto">
          <a:xfrm>
            <a:off x="6124074" y="1450974"/>
            <a:ext cx="5005137" cy="2760077"/>
          </a:xfrm>
          <a:prstGeom prst="rect">
            <a:avLst/>
          </a:prstGeom>
          <a:noFill/>
          <a:ln>
            <a:noFill/>
          </a:ln>
          <a:extLst>
            <a:ext uri="{53640926-AAD7-44D8-BBD7-CCE9431645EC}">
              <a14:shadowObscured xmlns:a14="http://schemas.microsoft.com/office/drawing/2010/main"/>
            </a:ext>
          </a:extLst>
        </p:spPr>
      </p:pic>
      <p:sp>
        <p:nvSpPr>
          <p:cNvPr id="6" name="Metin kutusu 5"/>
          <p:cNvSpPr txBox="1"/>
          <p:nvPr/>
        </p:nvSpPr>
        <p:spPr>
          <a:xfrm>
            <a:off x="6124074" y="4535904"/>
            <a:ext cx="4943064" cy="1200329"/>
          </a:xfrm>
          <a:prstGeom prst="rect">
            <a:avLst/>
          </a:prstGeom>
          <a:noFill/>
        </p:spPr>
        <p:txBody>
          <a:bodyPr wrap="square" rtlCol="0">
            <a:spAutoFit/>
          </a:bodyPr>
          <a:lstStyle/>
          <a:p>
            <a:r>
              <a:rPr lang="tr-TR" i="1" dirty="0"/>
              <a:t>Anketi tamamlayan 30 kişiden 5 kişi ilkokul mezunu, 4 kişi ortaokul mezunu, 7 kişi lise mezunu, 10 kişi üniversite mezunu, 4 kişi yüksek lisans ve üzeri mezunudur.</a:t>
            </a:r>
          </a:p>
        </p:txBody>
      </p:sp>
      <p:sp>
        <p:nvSpPr>
          <p:cNvPr id="7" name="Metin kutusu 6"/>
          <p:cNvSpPr txBox="1"/>
          <p:nvPr/>
        </p:nvSpPr>
        <p:spPr>
          <a:xfrm>
            <a:off x="3068053" y="1126123"/>
            <a:ext cx="673768" cy="369332"/>
          </a:xfrm>
          <a:prstGeom prst="rect">
            <a:avLst/>
          </a:prstGeom>
          <a:noFill/>
        </p:spPr>
        <p:txBody>
          <a:bodyPr wrap="square" rtlCol="0">
            <a:spAutoFit/>
          </a:bodyPr>
          <a:lstStyle/>
          <a:p>
            <a:r>
              <a:rPr lang="tr-TR" b="1" i="1" dirty="0" smtClean="0"/>
              <a:t>Yaş</a:t>
            </a:r>
            <a:endParaRPr lang="tr-TR" b="1" i="1" dirty="0"/>
          </a:p>
        </p:txBody>
      </p:sp>
      <p:sp>
        <p:nvSpPr>
          <p:cNvPr id="8" name="Metin kutusu 7"/>
          <p:cNvSpPr txBox="1"/>
          <p:nvPr/>
        </p:nvSpPr>
        <p:spPr>
          <a:xfrm>
            <a:off x="7820526" y="1126123"/>
            <a:ext cx="2225842" cy="369332"/>
          </a:xfrm>
          <a:prstGeom prst="rect">
            <a:avLst/>
          </a:prstGeom>
          <a:noFill/>
        </p:spPr>
        <p:txBody>
          <a:bodyPr wrap="square" rtlCol="0">
            <a:spAutoFit/>
          </a:bodyPr>
          <a:lstStyle/>
          <a:p>
            <a:r>
              <a:rPr lang="tr-TR" b="1" i="1" dirty="0" smtClean="0"/>
              <a:t>Eğitim Durumu</a:t>
            </a:r>
            <a:endParaRPr lang="tr-TR" b="1" i="1" dirty="0"/>
          </a:p>
        </p:txBody>
      </p:sp>
    </p:spTree>
    <p:extLst>
      <p:ext uri="{BB962C8B-B14F-4D97-AF65-F5344CB8AC3E}">
        <p14:creationId xmlns:p14="http://schemas.microsoft.com/office/powerpoint/2010/main" val="32518461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1154</Words>
  <Application>Microsoft Office PowerPoint</Application>
  <PresentationFormat>Geniş ekran</PresentationFormat>
  <Paragraphs>84</Paragraphs>
  <Slides>25</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Calibri</vt:lpstr>
      <vt:lpstr>Calibri Light</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Mukadder x</dc:creator>
  <cp:lastModifiedBy>HUAWEİ</cp:lastModifiedBy>
  <cp:revision>26</cp:revision>
  <dcterms:created xsi:type="dcterms:W3CDTF">2021-01-22T20:26:17Z</dcterms:created>
  <dcterms:modified xsi:type="dcterms:W3CDTF">2022-09-09T09:56:10Z</dcterms:modified>
</cp:coreProperties>
</file>